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8" r:id="rId7"/>
    <p:sldId id="271" r:id="rId8"/>
    <p:sldId id="272" r:id="rId9"/>
    <p:sldId id="280" r:id="rId10"/>
    <p:sldId id="273" r:id="rId11"/>
    <p:sldId id="274" r:id="rId12"/>
    <p:sldId id="265" r:id="rId13"/>
    <p:sldId id="275" r:id="rId14"/>
    <p:sldId id="276" r:id="rId15"/>
    <p:sldId id="270" r:id="rId16"/>
    <p:sldId id="277" r:id="rId17"/>
    <p:sldId id="278" r:id="rId18"/>
    <p:sldId id="279" r:id="rId19"/>
    <p:sldId id="267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/>
    <p:restoredTop sz="94630"/>
  </p:normalViewPr>
  <p:slideViewPr>
    <p:cSldViewPr snapToGrid="0">
      <p:cViewPr>
        <p:scale>
          <a:sx n="67" d="100"/>
          <a:sy n="67" d="100"/>
        </p:scale>
        <p:origin x="74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4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4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8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3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5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7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0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1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9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6E13-98C0-411D-82DB-35DEDF20A67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07238-901E-457A-A4F5-2E6A289C22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9BE96E13-98C0-411D-82DB-35DEDF20A67C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1A07238-901E-457A-A4F5-2E6A289C22A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551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COE49413 Computer Vision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Fall 2024</a:t>
            </a:r>
          </a:p>
        </p:txBody>
      </p:sp>
      <p:pic>
        <p:nvPicPr>
          <p:cNvPr id="1034" name="Picture 10" descr="CSE Portal | AUS Programming Contest">
            <a:extLst>
              <a:ext uri="{FF2B5EF4-FFF2-40B4-BE49-F238E27FC236}">
                <a16:creationId xmlns:a16="http://schemas.microsoft.com/office/drawing/2014/main" id="{CC39B57E-3E01-DD5E-6A9C-9164C17ABE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5" y="20885"/>
            <a:ext cx="3018322" cy="5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44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0" i="0" dirty="0">
                <a:solidFill>
                  <a:srgbClr val="262626"/>
                </a:solidFill>
                <a:effectLst/>
              </a:rPr>
              <a:t>Pooling-Based Vision Transformer (PiT) for Enhanced Plant Disease Classification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400" b="0" i="0" dirty="0">
                <a:solidFill>
                  <a:srgbClr val="262626"/>
                </a:solidFill>
                <a:effectLst/>
              </a:rPr>
              <a:t>Siva </a:t>
            </a:r>
            <a:r>
              <a:rPr lang="de-DE" sz="1400" dirty="0">
                <a:solidFill>
                  <a:srgbClr val="262626"/>
                </a:solidFill>
              </a:rPr>
              <a:t>Adduri g00095118</a:t>
            </a:r>
            <a:br>
              <a:rPr lang="de-DE" sz="1400" b="0" i="0" dirty="0">
                <a:solidFill>
                  <a:srgbClr val="262626"/>
                </a:solidFill>
                <a:effectLst/>
              </a:rPr>
            </a:br>
            <a:r>
              <a:rPr lang="de-DE" sz="1400" b="0" i="0" dirty="0">
                <a:solidFill>
                  <a:srgbClr val="262626"/>
                </a:solidFill>
                <a:effectLst/>
              </a:rPr>
              <a:t>Mohamed Alkhaja Alawadhi b00094286 </a:t>
            </a:r>
            <a:br>
              <a:rPr lang="de-DE" sz="1400" b="0" i="0" dirty="0">
                <a:solidFill>
                  <a:srgbClr val="262626"/>
                </a:solidFill>
                <a:effectLst/>
              </a:rPr>
            </a:br>
            <a:r>
              <a:rPr lang="de-DE" sz="1400" b="0" i="0" dirty="0">
                <a:solidFill>
                  <a:srgbClr val="262626"/>
                </a:solidFill>
                <a:effectLst/>
              </a:rPr>
              <a:t>Arya Sankhe b00097405</a:t>
            </a:r>
            <a:br>
              <a:rPr lang="de-DE" sz="1400" b="0" i="0" dirty="0">
                <a:solidFill>
                  <a:srgbClr val="262626"/>
                </a:solidFill>
                <a:effectLst/>
              </a:rPr>
            </a:br>
            <a:r>
              <a:rPr lang="de-DE" sz="1400" b="0" i="0" dirty="0">
                <a:solidFill>
                  <a:srgbClr val="262626"/>
                </a:solidFill>
                <a:effectLst/>
              </a:rPr>
              <a:t>Hamza Khan b00092525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96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21AA-3695-EC81-5BA2-E7155AE8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3293-210A-243D-80F8-1E56559F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16C31-4009-49F8-2329-FFF8B88B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4882"/>
            <a:ext cx="10223390" cy="402336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Training the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Function: train_and_validate(model, train_loader, val_loader, criterion, optimizer, epochs=10).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Executes training loop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epochs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each batch.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each epoch.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Function: evaluate_model(model, test_loader).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(Precision, Recall, F1-Score) using sklearn.metrics.classification_report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the test data.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08AD2-3873-92B1-B6AB-6AF71261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A7C4-F32F-495F-656C-999F5E1E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B55E-B392-EE0E-310F-24E0165E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4882"/>
            <a:ext cx="10223390" cy="402336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 and Incorrect Predictions: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display_examples(images, labels, preds, indices, class_names, title): Displays sample predictions.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display_diverse_examples(images, labels, preds, indices, class_names, title): Displays diverse correct/incorrect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7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8DF852-510D-15EA-A866-E20262C8CE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0" y="2658556"/>
            <a:ext cx="3492454" cy="1905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FC7BD05-DB3D-AACE-C758-B7BF11F4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0" y="4721087"/>
            <a:ext cx="3492454" cy="192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04479-5E47-C829-6660-DB0DF8062FFC}"/>
              </a:ext>
            </a:extLst>
          </p:cNvPr>
          <p:cNvSpPr txBox="1"/>
          <p:nvPr/>
        </p:nvSpPr>
        <p:spPr>
          <a:xfrm>
            <a:off x="651842" y="1734945"/>
            <a:ext cx="7667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 and Validation Loss and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DAEEA-2A3B-7E79-069A-D7EC974E74A4}"/>
              </a:ext>
            </a:extLst>
          </p:cNvPr>
          <p:cNvSpPr txBox="1"/>
          <p:nvPr/>
        </p:nvSpPr>
        <p:spPr>
          <a:xfrm>
            <a:off x="651842" y="2210744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PiT ViT model</a:t>
            </a: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79FC928E-4331-1571-F936-B27D9E09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53" y="2649177"/>
            <a:ext cx="3492454" cy="194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ECC39FDD-CC7F-2EF9-C693-C5EEBF71D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52" y="4721087"/>
            <a:ext cx="3492454" cy="192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585FF-CB25-8A2A-5BB1-E91665DAC46A}"/>
              </a:ext>
            </a:extLst>
          </p:cNvPr>
          <p:cNvSpPr txBox="1"/>
          <p:nvPr/>
        </p:nvSpPr>
        <p:spPr>
          <a:xfrm>
            <a:off x="4392268" y="2207436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B75A-E63E-6D3D-D620-B63CDC222180}"/>
              </a:ext>
            </a:extLst>
          </p:cNvPr>
          <p:cNvSpPr txBox="1"/>
          <p:nvPr/>
        </p:nvSpPr>
        <p:spPr>
          <a:xfrm>
            <a:off x="8319052" y="2193382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0480B-21E7-6836-7326-9016A4C8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052" y="2573540"/>
            <a:ext cx="3188231" cy="2018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D2B617-A1C8-C7E2-582D-89AE9470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444" y="4721086"/>
            <a:ext cx="3188231" cy="192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6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2A2CB-E9C9-F238-F9B2-2C4781A1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691E-F0A4-3528-6CEF-79C43D1B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Results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EB90B66-4352-5257-8797-EAEE87D9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65" y="2915029"/>
            <a:ext cx="3774485" cy="3078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D40E7BB-D5DA-1268-DD41-C413FF0E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51" y="2915029"/>
            <a:ext cx="3774485" cy="3078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4F427-47BB-979D-90D1-A8B9E21D0871}"/>
              </a:ext>
            </a:extLst>
          </p:cNvPr>
          <p:cNvSpPr txBox="1"/>
          <p:nvPr/>
        </p:nvSpPr>
        <p:spPr>
          <a:xfrm>
            <a:off x="424565" y="2271113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PiT ViT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2CCAD-7260-BC77-6ED8-5FF1FBFBF4AC}"/>
              </a:ext>
            </a:extLst>
          </p:cNvPr>
          <p:cNvSpPr txBox="1"/>
          <p:nvPr/>
        </p:nvSpPr>
        <p:spPr>
          <a:xfrm>
            <a:off x="4164991" y="2267805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E751A-9BBA-651E-2E15-641AC214685E}"/>
              </a:ext>
            </a:extLst>
          </p:cNvPr>
          <p:cNvSpPr txBox="1"/>
          <p:nvPr/>
        </p:nvSpPr>
        <p:spPr>
          <a:xfrm>
            <a:off x="651842" y="1734945"/>
            <a:ext cx="7667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Confusion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FC3B9-A21D-8491-0F51-CC4E26EE2BD6}"/>
              </a:ext>
            </a:extLst>
          </p:cNvPr>
          <p:cNvSpPr txBox="1"/>
          <p:nvPr/>
        </p:nvSpPr>
        <p:spPr>
          <a:xfrm>
            <a:off x="8177538" y="2271113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0DD8ED-FBDB-9F66-DDFB-F69FB2DA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38" y="2915029"/>
            <a:ext cx="3762293" cy="3078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0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1112-BA80-0DC5-E067-5CF754D5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B96F-666E-2678-EF81-B5469CE0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15869-8D86-BC3B-8092-28A8973195FA}"/>
              </a:ext>
            </a:extLst>
          </p:cNvPr>
          <p:cNvSpPr txBox="1"/>
          <p:nvPr/>
        </p:nvSpPr>
        <p:spPr>
          <a:xfrm>
            <a:off x="424565" y="2271113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PiT ViT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0CA25-2AC0-9169-95EF-EB1264A030E0}"/>
              </a:ext>
            </a:extLst>
          </p:cNvPr>
          <p:cNvSpPr txBox="1"/>
          <p:nvPr/>
        </p:nvSpPr>
        <p:spPr>
          <a:xfrm>
            <a:off x="424565" y="3504277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50460-B988-9506-DB26-1611E7448E55}"/>
              </a:ext>
            </a:extLst>
          </p:cNvPr>
          <p:cNvSpPr txBox="1"/>
          <p:nvPr/>
        </p:nvSpPr>
        <p:spPr>
          <a:xfrm>
            <a:off x="651842" y="1734945"/>
            <a:ext cx="7667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 of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F21D5-F6EE-8E11-6C51-B8626213EB6D}"/>
              </a:ext>
            </a:extLst>
          </p:cNvPr>
          <p:cNvSpPr txBox="1"/>
          <p:nvPr/>
        </p:nvSpPr>
        <p:spPr>
          <a:xfrm>
            <a:off x="424565" y="4956320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AED5554-1D17-EB7B-02DC-F73B4B3D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49" y="2273882"/>
            <a:ext cx="4158321" cy="123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D29408A-8198-A8FD-1E29-F1BE1813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9" y="2271113"/>
            <a:ext cx="4027930" cy="12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EC75DF8-4E51-698C-1A28-E62DBF79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49" y="3688399"/>
            <a:ext cx="4158321" cy="12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AD8E5BFA-EC90-3623-2573-A7CA9585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9" y="3675797"/>
            <a:ext cx="2601901" cy="126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23D8-77F8-C5B0-C66D-C5082CEEC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99" y="5134628"/>
            <a:ext cx="4458410" cy="1327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48912-E28D-A4F1-F3BA-A330484A9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248" y="5134627"/>
            <a:ext cx="4158321" cy="1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24B1-C26B-BBC4-4815-74115629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035DA-58BD-09AA-6DA6-3F72F2054DD0}"/>
              </a:ext>
            </a:extLst>
          </p:cNvPr>
          <p:cNvSpPr txBox="1"/>
          <p:nvPr/>
        </p:nvSpPr>
        <p:spPr>
          <a:xfrm>
            <a:off x="651842" y="1734945"/>
            <a:ext cx="7667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Accuracy between the three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1EE415-E10C-CCDA-1EF3-02FBBE36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1" y="2495406"/>
            <a:ext cx="5305613" cy="3439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8EF005-7398-1093-BEB3-AADD8C2AF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48" y="2459109"/>
            <a:ext cx="5653491" cy="3523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8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16C95-55DF-E6EE-8597-6920C629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BA98-6675-D58B-1878-F9A47760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699A0-4E23-2F62-21E6-AA6D5ADBC042}"/>
              </a:ext>
            </a:extLst>
          </p:cNvPr>
          <p:cNvSpPr txBox="1"/>
          <p:nvPr/>
        </p:nvSpPr>
        <p:spPr>
          <a:xfrm>
            <a:off x="651842" y="1734945"/>
            <a:ext cx="7667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Memory Comparisons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1FD058-8AA9-7D27-73FF-4BB9D4C2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2" y="3033922"/>
            <a:ext cx="3406381" cy="2157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AC9270-0A90-C35F-A1CE-DED02586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34" y="3033922"/>
            <a:ext cx="3486531" cy="21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6F09306-F15A-DBEE-F971-99868FEF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996" y="3028381"/>
            <a:ext cx="3441775" cy="216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1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7CBB-46A7-D364-37A3-7502E9E0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4FE7-56E9-C836-2365-746AB29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0A3A9-77C8-DE5B-01BE-B7E4903D1EB6}"/>
              </a:ext>
            </a:extLst>
          </p:cNvPr>
          <p:cNvSpPr txBox="1"/>
          <p:nvPr/>
        </p:nvSpPr>
        <p:spPr>
          <a:xfrm>
            <a:off x="651841" y="1734945"/>
            <a:ext cx="10266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FLOPS to Accuracy and FLOPS to Parameters Ratio Compression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211880-D295-7F1C-25FF-295B20F0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87" y="2442873"/>
            <a:ext cx="5102414" cy="3278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BFA0C78-10EC-272E-878F-01E63299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7" y="2442874"/>
            <a:ext cx="5232910" cy="3278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0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1E88-85A4-DAE2-B9DC-E351DA90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67D7-2B14-7459-D350-EDA09D93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8C084-A40C-AE6A-35B6-EB1B8ABF9570}"/>
              </a:ext>
            </a:extLst>
          </p:cNvPr>
          <p:cNvSpPr txBox="1"/>
          <p:nvPr/>
        </p:nvSpPr>
        <p:spPr>
          <a:xfrm>
            <a:off x="651841" y="1734945"/>
            <a:ext cx="10266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Batch Processing Time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2923BD5-1168-41B4-CB88-49F832D6B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95" y="2388611"/>
            <a:ext cx="7767410" cy="4095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6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574" y="1866900"/>
            <a:ext cx="10448926" cy="4514850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Performance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PiT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ResNet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demonstrate smooth convergence in loss and accuracy, significantly outperforming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ViT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in terms of both accuracy and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ResNet achieves slightly better precision and stability, while PiT balances accuracy with computational efficiency.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Generalization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Both PiT and ResNet exhibit strong generalization, with minimal errors across all 29 plant disease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ViT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struggles with generalization due to its reliance on larger datasets or the need for fine-tuning and regularization.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Efficiency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PiT emerges as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most computationally efficient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, offering a balance between accuracy and FLOPs.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ResNet remains competitive but requires more computational resources compared to PiT.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ViT Limitations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While ViT has potential, it underperforms on this dataset, highlighting the need for optimization or larger training datasets to achieve comparable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r>
              <a:rPr lang="en-US" sz="1600" dirty="0">
                <a:latin typeface="+mj-lt"/>
                <a:cs typeface="Times New Roman" panose="02020603050405020304" pitchFamily="18" charset="0"/>
              </a:rPr>
              <a:t>PiT is the most efficient and reliable model for plant disease detection when compared to these three datasets, while ResNet offers slightly higher stability but at a higher computational cost. ViT, although promising, requires further optimization to match the performance and efficiency of PiT and ResNet.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4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30461"/>
            <a:ext cx="1005840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Opening Perspective: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Critical Importance: Plant diseases pose a significant threat to global food security, causing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20-40% losses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annual food production (FAO).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Global Relevance: With a growing population expected to reach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9.7 billion by 2050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ensuring healthy crops is crucial for sustainable agriculture.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Methods: Detection relies on manual inspection, which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Labour-intensive and time-consuming.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Prone to human error and variability in expertise.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Scale of the Problem: Large-scale farms and diverse disease symptoms make manual detection inefficient and often ineffective.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Need for Automation: A robust, scalable, and accurate solution is essential to meet the growing demand for food while minimizing losses.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6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b="0" i="0" dirty="0">
                <a:solidFill>
                  <a:srgbClr val="262626"/>
                </a:solidFill>
                <a:effectLst/>
              </a:rPr>
              <a:t>Siva </a:t>
            </a:r>
            <a:r>
              <a:rPr lang="de-DE" sz="2000" dirty="0">
                <a:solidFill>
                  <a:srgbClr val="262626"/>
                </a:solidFill>
              </a:rPr>
              <a:t>Adduri – Literature Review, Training PiT model, Comparative Analysis Results, Presentation</a:t>
            </a:r>
            <a:br>
              <a:rPr lang="de-DE" sz="2000" b="0" i="0" dirty="0">
                <a:solidFill>
                  <a:srgbClr val="262626"/>
                </a:solidFill>
                <a:effectLst/>
              </a:rPr>
            </a:br>
            <a:r>
              <a:rPr lang="de-DE" sz="2000" b="0" i="0" dirty="0">
                <a:solidFill>
                  <a:srgbClr val="262626"/>
                </a:solidFill>
                <a:effectLst/>
              </a:rPr>
              <a:t>Mohamed Alkhaja Alawadhi – Literature Review, Training ResNet model, Video Demonstration, ReadMe file, Project Proposal Writing</a:t>
            </a:r>
            <a:br>
              <a:rPr lang="de-DE" sz="2000" b="0" i="0" dirty="0">
                <a:solidFill>
                  <a:srgbClr val="262626"/>
                </a:solidFill>
                <a:effectLst/>
              </a:rPr>
            </a:br>
            <a:r>
              <a:rPr lang="de-DE" sz="2000" b="0" i="0" dirty="0">
                <a:solidFill>
                  <a:srgbClr val="262626"/>
                </a:solidFill>
                <a:effectLst/>
              </a:rPr>
              <a:t>Arya Sankhe – Literature Review, Training ViT model, Project Proposal Writing, Comparative Analysis Results</a:t>
            </a:r>
            <a:br>
              <a:rPr lang="de-DE" sz="2000" b="0" i="0" dirty="0">
                <a:solidFill>
                  <a:srgbClr val="262626"/>
                </a:solidFill>
                <a:effectLst/>
              </a:rPr>
            </a:br>
            <a:r>
              <a:rPr lang="de-DE" sz="2000" b="0" i="0" dirty="0">
                <a:solidFill>
                  <a:srgbClr val="262626"/>
                </a:solidFill>
                <a:effectLst/>
              </a:rPr>
              <a:t>Hamza Khan – Litertaure Review, Project Proposal Writing, Presentation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874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2AB-E48D-60CB-26F6-3BFD90DE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2AAE-5DF1-A5FB-68C3-5BD1D6470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Attached video in the submission link</a:t>
            </a:r>
          </a:p>
        </p:txBody>
      </p:sp>
    </p:spTree>
    <p:extLst>
      <p:ext uri="{BB962C8B-B14F-4D97-AF65-F5344CB8AC3E}">
        <p14:creationId xmlns:p14="http://schemas.microsoft.com/office/powerpoint/2010/main" val="199328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plant disease detection methods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inefficient, labor-intensive, and prone to human error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unsuitable for addressing the scale and complexity of modern agriculture. There is an urgent need for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automated, accurate, and scalable 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detect plant diseases early, reduce crop losses, and enhance food security for a growing global population.</a:t>
            </a:r>
          </a:p>
        </p:txBody>
      </p:sp>
    </p:spTree>
    <p:extLst>
      <p:ext uri="{BB962C8B-B14F-4D97-AF65-F5344CB8AC3E}">
        <p14:creationId xmlns:p14="http://schemas.microsoft.com/office/powerpoint/2010/main" val="2880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Rethinking Spatial Dimensions of Vision Transformers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B. Heo, S. Yun, D. Han, S. Chun, J. Choe, &amp; S. J. Oh.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Conference: Published on arXiv, accepted to ICCV 2021.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Intelligence in Precision Agriculture: A Deep Dive into Plant Disease Detection Using Efficient Vision Transformers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S. Parez, N. Dilshad, N. S. Alghamdi, T. M. Alanazi, &amp; J. W. Lee.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Conference: Published in Sensors journal, a prominent venue for studies on precision agriculture and machine vision.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Explainable Vision Transformer Enabled Convolutional Neural Network for Plant Disease Identification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P. S. Thakur, P. Khanna, T. Sheorey, &amp; A. Ojha.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Conference: Published on arXiv, focusing on explainable AI in plant disease identification.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6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6306" y="1952322"/>
            <a:ext cx="10058400" cy="402336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Rethinking Spatial Dimensions of Vision Transformers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Introduces Pooling-based Vision Transformer (PiT), improving computational efficiency, speed, and robustness.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pooling layers and depth-wise convolution to handle challenging inputs and limited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Achieves state-of-the-art performance with fewer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Intelligence in Precision Agriculture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Proposes GreenViT, optimized for plant disease detection with high accuracy (100%, 98%, 99%) and reduced parameters (85M to 21.65M).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Outperforms models with a low False Alarm Rate, proving effective for precision agriculture.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Vision Transformer for Plant Disease Identification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CNNs (local features) and ViTs (global dependencies) in PlantXViT for accurate and interpretable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Achieves 93.55%-98.86% accuracy and uses tools like Grad-CAM and LIME for explainability.</a:t>
            </a:r>
          </a:p>
        </p:txBody>
      </p:sp>
    </p:spTree>
    <p:extLst>
      <p:ext uri="{BB962C8B-B14F-4D97-AF65-F5344CB8AC3E}">
        <p14:creationId xmlns:p14="http://schemas.microsoft.com/office/powerpoint/2010/main" val="42569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836A-7FE1-49E6-DC1F-473E2256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932-8FBF-EE0D-9DC7-F2E8677F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6873"/>
            <a:ext cx="10457953" cy="475452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Plant Village 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29 classes, reorganized for usability.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already includes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such as rotation, flipping, and scaling, ensuring diversity.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the following models:</a:t>
            </a:r>
          </a:p>
          <a:p>
            <a:pPr marL="64008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PiT (Pooling-based Vision Transformer)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the timm library.</a:t>
            </a:r>
          </a:p>
          <a:p>
            <a:pPr marL="64008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(ViT)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benchmarking performance and comparative analysis.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models are fine-tuned for 29 output classes.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Loss: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Batch size: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Epochs: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all models and record training and validation metrics for comparison.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(Precision, Recall, F1-Score) for each model.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 results using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sample predictions for each.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and testing accuracies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PiT, ResNet, and ViT.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FLOPs, parameter count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inference speed (GPU/CPU) for all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 correct and misclassified predictions for each model with confidence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Statistics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 and compare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FLOPs, trainable parameters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speed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all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C4E2-3546-45AA-6256-FC8CF963F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3AB3-A3B0-4238-BC70-B3105AA9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3719-D8E6-2187-DB46-1602B180A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4882"/>
            <a:ext cx="10223390" cy="402336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Dataset Preparation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Plant Village dataset loaded from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Reorganization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the function rename_and_merge(source_path, destination_path) to: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Rename and merge plant disease classes into folders (e.g., Apple_Healthy, Tomato_Late_Blight).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into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transformations in torchvision.transforms.Compose: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224x224 pixels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 with mean [0.485, 0.456, 0.406] and std [0.229, 0.224, 0.225].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loaded using torchvision.datasets.ImageFolder and passed into DataLoader for batching.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7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F16D-0F5B-C396-5DEE-D0C2B497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96DB-B0AA-16AA-4469-60468731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26A3-86D1-7A52-7F05-A131E5050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4882"/>
            <a:ext cx="10223390" cy="402336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Model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Loaded with timm.create_model('pit_s_224', pretrained=True, num_classes=29).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Similarly loaded using the timm library for benchmarking.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torch.nn.CrossEntropyLoss().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torch.optim.AdamW(model.parameters(), lr=0.001).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70A9-C2A4-5615-0123-14F1A57D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DF2B-3D9B-CCBF-0D97-B6C9D2EA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8503-46C0-40E4-5198-41F61544B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1701"/>
            <a:ext cx="10223390" cy="49046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Model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124E1-C6C4-2759-D73F-381923CEF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1654"/>
              </p:ext>
            </p:extLst>
          </p:nvPr>
        </p:nvGraphicFramePr>
        <p:xfrm>
          <a:off x="8103376" y="2469105"/>
          <a:ext cx="3765352" cy="4249183"/>
        </p:xfrm>
        <a:graphic>
          <a:graphicData uri="http://schemas.openxmlformats.org/drawingml/2006/table">
            <a:tbl>
              <a:tblPr/>
              <a:tblGrid>
                <a:gridCol w="1882676">
                  <a:extLst>
                    <a:ext uri="{9D8B030D-6E8A-4147-A177-3AD203B41FA5}">
                      <a16:colId xmlns:a16="http://schemas.microsoft.com/office/drawing/2014/main" val="2536269722"/>
                    </a:ext>
                  </a:extLst>
                </a:gridCol>
                <a:gridCol w="1882676">
                  <a:extLst>
                    <a:ext uri="{9D8B030D-6E8A-4147-A177-3AD203B41FA5}">
                      <a16:colId xmlns:a16="http://schemas.microsoft.com/office/drawing/2014/main" val="251131991"/>
                    </a:ext>
                  </a:extLst>
                </a:gridCol>
              </a:tblGrid>
              <a:tr h="66225"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1000" b="1">
                          <a:effectLst/>
                        </a:rPr>
                        <a:t>Layer Name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1000" b="1">
                          <a:effectLst/>
                        </a:rPr>
                        <a:t>Description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669540"/>
                  </a:ext>
                </a:extLst>
              </a:tr>
              <a:tr h="351051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Input Layer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Splits input image into non-overlapping patches of size 16×16.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B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421048"/>
                  </a:ext>
                </a:extLst>
              </a:tr>
              <a:tr h="509287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Patch Embedding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patch_embed.proj: Linear projection of patches into 768-dimensional vectors.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F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808537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Positional Embedding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pos_embed: Adds positional information to patch embeddings.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1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00641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Class Token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cls_token: A learnable token for global feature aggregation.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F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C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3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72548"/>
                  </a:ext>
                </a:extLst>
              </a:tr>
              <a:tr h="224461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Transformer Encoder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12 identical blocks, each containing: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303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584972"/>
                  </a:ext>
                </a:extLst>
              </a:tr>
              <a:tr h="319403">
                <a:tc>
                  <a:txBody>
                    <a:bodyPr/>
                    <a:lstStyle/>
                    <a:p>
                      <a:pPr rtl="0" fontAlgn="b"/>
                      <a:endParaRPr lang="en-AE" sz="1000" dirty="0">
                        <a:effectLst/>
                      </a:endParaRP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- norm1: Layer normalization for attention input.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1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15847"/>
                  </a:ext>
                </a:extLst>
              </a:tr>
              <a:tr h="351051">
                <a:tc>
                  <a:txBody>
                    <a:bodyPr/>
                    <a:lstStyle/>
                    <a:p>
                      <a:pPr rtl="0" fontAlgn="b"/>
                      <a:endParaRPr lang="en-AE" sz="1000" dirty="0">
                        <a:effectLst/>
                      </a:endParaRP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- attn: Multi-head self-attention for feature relationships.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5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3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33252"/>
                  </a:ext>
                </a:extLst>
              </a:tr>
              <a:tr h="287756">
                <a:tc>
                  <a:txBody>
                    <a:bodyPr/>
                    <a:lstStyle/>
                    <a:p>
                      <a:pPr rtl="0" fontAlgn="b"/>
                      <a:endParaRPr lang="en-AE" sz="1000" dirty="0">
                        <a:effectLst/>
                      </a:endParaRP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4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- norm2: Layer normalization for MLP input.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D04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4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7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890797"/>
                  </a:ext>
                </a:extLst>
              </a:tr>
              <a:tr h="414345">
                <a:tc>
                  <a:txBody>
                    <a:bodyPr/>
                    <a:lstStyle/>
                    <a:p>
                      <a:pPr rtl="0" fontAlgn="b"/>
                      <a:endParaRPr lang="en-AE" sz="1000" dirty="0">
                        <a:effectLst/>
                      </a:endParaRP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4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- mlp: Feed-forward network with linear layers and GELU activation.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D04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4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6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078812"/>
                  </a:ext>
                </a:extLst>
              </a:tr>
              <a:tr h="287756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Normalization Layer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norm: Final normalization of Transformer outputs.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3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244580"/>
                  </a:ext>
                </a:extLst>
              </a:tr>
              <a:tr h="445993">
                <a:tc>
                  <a:txBody>
                    <a:bodyPr/>
                    <a:lstStyle/>
                    <a:p>
                      <a:pPr rtl="0" fontAlgn="b"/>
                      <a:r>
                        <a:rPr lang="de-DE" sz="1000">
                          <a:effectLst/>
                        </a:rPr>
                        <a:t>Classification Head</a:t>
                      </a:r>
                    </a:p>
                  </a:txBody>
                  <a:tcPr marL="2198" marR="2198" marT="1465" marB="1465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head: Fully connected layer mapping the [CLS] token to class probabilities.</a:t>
                      </a:r>
                    </a:p>
                  </a:txBody>
                  <a:tcPr marL="0" marR="0" marT="1465" marB="1465" anchor="b">
                    <a:lnL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3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584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0E6746-8F66-A704-C1F7-982EA4263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56855"/>
              </p:ext>
            </p:extLst>
          </p:nvPr>
        </p:nvGraphicFramePr>
        <p:xfrm>
          <a:off x="4165601" y="2200764"/>
          <a:ext cx="3765352" cy="4562388"/>
        </p:xfrm>
        <a:graphic>
          <a:graphicData uri="http://schemas.openxmlformats.org/drawingml/2006/table">
            <a:tbl>
              <a:tblPr/>
              <a:tblGrid>
                <a:gridCol w="1882676">
                  <a:extLst>
                    <a:ext uri="{9D8B030D-6E8A-4147-A177-3AD203B41FA5}">
                      <a16:colId xmlns:a16="http://schemas.microsoft.com/office/drawing/2014/main" val="3527593742"/>
                    </a:ext>
                  </a:extLst>
                </a:gridCol>
                <a:gridCol w="1882676">
                  <a:extLst>
                    <a:ext uri="{9D8B030D-6E8A-4147-A177-3AD203B41FA5}">
                      <a16:colId xmlns:a16="http://schemas.microsoft.com/office/drawing/2014/main" val="2518391801"/>
                    </a:ext>
                  </a:extLst>
                </a:gridCol>
              </a:tblGrid>
              <a:tr h="128957"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900" b="1">
                          <a:effectLst/>
                        </a:rPr>
                        <a:t>Layer Name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900" b="1">
                          <a:effectLst/>
                        </a:rPr>
                        <a:t>Description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3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050095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Positional Embedding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pos_embed: Adds positional information with shape (1,144,27,27).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503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3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741217"/>
                  </a:ext>
                </a:extLst>
              </a:tr>
              <a:tr h="275635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Class Token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cls_token: A learnable token for global feature aggregation, shape (1,1,144).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1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301127"/>
                  </a:ext>
                </a:extLst>
              </a:tr>
              <a:tr h="383155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Patch Embedding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patch_embed.conv: Convolution-based embedding of patches into 144 dimensions.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504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6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527662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patch_embed.conv.weight: (144,3,16,16), processes RGB input.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706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6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741947"/>
                  </a:ext>
                </a:extLst>
              </a:tr>
              <a:tr h="129532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patch_embed.conv.bias: (144,).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706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E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7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889122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Transformer Blocks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7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Consists of multiple blocks for feature processing and pooling.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107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7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7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7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46751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7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900">
                          <a:effectLst/>
                        </a:rPr>
                        <a:t>- Block 0 (transformers.0.blocks): ∼0.5M parameters.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D07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7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72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7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3694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7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900">
                          <a:effectLst/>
                        </a:rPr>
                        <a:t>- Block 1 (transformers.1.blocks): ∼6.0M parameters.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F07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7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7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91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52142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91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Includes transformers.1.pool for downsampling (∼44.6K).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9091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91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91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E5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398564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E5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900">
                          <a:effectLst/>
                        </a:rPr>
                        <a:t>- Block 2 (transformers.2.blocks): ∼16.0M parameters.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30E5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E5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E5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950797"/>
                  </a:ext>
                </a:extLst>
              </a:tr>
              <a:tr h="257372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Includes transformers.2.pool for further downsampling (∼0.2M).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53689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Normalization Layer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norm: Final normalization layer before classification.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4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28864"/>
                  </a:ext>
                </a:extLst>
              </a:tr>
              <a:tr h="128957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- norm.weight: (576,).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C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596676"/>
                  </a:ext>
                </a:extLst>
              </a:tr>
              <a:tr h="128957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- norm.bias: (576,).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60C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5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315023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r>
                        <a:rPr lang="de-DE" sz="900">
                          <a:effectLst/>
                        </a:rPr>
                        <a:t>Classification Head</a:t>
                      </a: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head: Fully connected layer for classification.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335327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head.weight: Maps the final output to 29 classes ((29,576)).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2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C1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09863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rtl="0" fontAlgn="b"/>
                      <a:endParaRPr lang="en-AE" sz="900" dirty="0">
                        <a:effectLst/>
                      </a:endParaRPr>
                    </a:p>
                  </a:txBody>
                  <a:tcPr marL="1505" marR="1505" marT="1003" marB="100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- head.bias: Adds bias to predictions ((29,)).</a:t>
                      </a:r>
                    </a:p>
                  </a:txBody>
                  <a:tcPr marL="0" marR="0" marT="1003" marB="1003" anchor="b">
                    <a:lnL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7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0644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32FD73-0786-6393-0D39-519C1484D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82115"/>
              </p:ext>
            </p:extLst>
          </p:nvPr>
        </p:nvGraphicFramePr>
        <p:xfrm>
          <a:off x="323272" y="2458932"/>
          <a:ext cx="3669906" cy="4294041"/>
        </p:xfrm>
        <a:graphic>
          <a:graphicData uri="http://schemas.openxmlformats.org/drawingml/2006/table">
            <a:tbl>
              <a:tblPr/>
              <a:tblGrid>
                <a:gridCol w="1700720">
                  <a:extLst>
                    <a:ext uri="{9D8B030D-6E8A-4147-A177-3AD203B41FA5}">
                      <a16:colId xmlns:a16="http://schemas.microsoft.com/office/drawing/2014/main" val="3961032918"/>
                    </a:ext>
                  </a:extLst>
                </a:gridCol>
                <a:gridCol w="1969186">
                  <a:extLst>
                    <a:ext uri="{9D8B030D-6E8A-4147-A177-3AD203B41FA5}">
                      <a16:colId xmlns:a16="http://schemas.microsoft.com/office/drawing/2014/main" val="1472765557"/>
                    </a:ext>
                  </a:extLst>
                </a:gridCol>
              </a:tblGrid>
              <a:tr h="45516"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800" b="1">
                          <a:effectLst/>
                        </a:rPr>
                        <a:t>Layer Name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de-DE" sz="800" b="1">
                          <a:effectLst/>
                        </a:rPr>
                        <a:t>Description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B2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804825"/>
                  </a:ext>
                </a:extLst>
              </a:tr>
              <a:tr h="219524"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Conv1 (conv1)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B2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Initial convolutional layer, filters the input image.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F0B2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B2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B2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C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166814"/>
                  </a:ext>
                </a:extLst>
              </a:tr>
              <a:tr h="241275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C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conv1.weight: (64,3,7,7), learns initial feature maps.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70C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C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C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B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391565"/>
                  </a:ext>
                </a:extLst>
              </a:tr>
              <a:tr h="154271"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BatchNorm1 (bn1)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B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Batch normalization layer after conv1.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10B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B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B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BA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392271"/>
                  </a:ext>
                </a:extLst>
              </a:tr>
              <a:tr h="89018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BA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- bn1.weight: (64,).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F0BA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BA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BA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90309"/>
                  </a:ext>
                </a:extLst>
              </a:tr>
              <a:tr h="89018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- bn1.bias: (64,).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871072"/>
                  </a:ext>
                </a:extLst>
              </a:tr>
              <a:tr h="219524"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Layer 1 (layer1)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First residual block containing multiple sub-blocks.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30C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C1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984605"/>
                  </a:ext>
                </a:extLst>
              </a:tr>
              <a:tr h="197773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Sub-block 0 (layer1.0): ∼75.0K parameters.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5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030076"/>
                  </a:ext>
                </a:extLst>
              </a:tr>
              <a:tr h="197773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layer1.0.conv1: (4.1K), processes features.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7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B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39567"/>
                  </a:ext>
                </a:extLst>
              </a:tr>
              <a:tr h="154271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- layer1.0.bn1: (0.1K), normalization.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30C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C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5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8162"/>
                  </a:ext>
                </a:extLst>
              </a:tr>
              <a:tr h="263026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5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layer1.0.conv2: (36.9K), deepens feature extraction.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90C5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5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C5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C7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07266"/>
                  </a:ext>
                </a:extLst>
              </a:tr>
              <a:tr h="154271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C7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- layer1.0.bn2: (0.1K), normalization.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50C7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C7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C7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855792"/>
                  </a:ext>
                </a:extLst>
              </a:tr>
              <a:tr h="176022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layer1.0.conv3: (16.4K), adds depth.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281598"/>
                  </a:ext>
                </a:extLst>
              </a:tr>
              <a:tr h="263026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layer1.0.downsample: (16.9K), matches feature map sizes.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C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118945"/>
                  </a:ext>
                </a:extLst>
              </a:tr>
              <a:tr h="197773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C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Sub-block 1 (layer1.1): ∼70.4K parameters.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B0C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C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C4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24440"/>
                  </a:ext>
                </a:extLst>
              </a:tr>
              <a:tr h="219524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Similar structure to layer1.0 with additional layers.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F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305212"/>
                  </a:ext>
                </a:extLst>
              </a:tr>
              <a:tr h="306528"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Layer 2-4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Deeper residual blocks, increasing feature depth and abstraction.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9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C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15579"/>
                  </a:ext>
                </a:extLst>
              </a:tr>
              <a:tr h="241275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layer4.2.bn3: Batch normalization for the final block.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10C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C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884826"/>
                  </a:ext>
                </a:extLst>
              </a:tr>
              <a:tr h="89018"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Fully Connected (fc)</a:t>
                      </a: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C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800">
                          <a:effectLst/>
                        </a:rPr>
                        <a:t>Final classification layer.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50C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C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CB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D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006130"/>
                  </a:ext>
                </a:extLst>
              </a:tr>
              <a:tr h="306528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D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fc.weight: Maps 2048-dimensional features to 29 classes (29,2048).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30D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D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D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333306"/>
                  </a:ext>
                </a:extLst>
              </a:tr>
              <a:tr h="197773">
                <a:tc>
                  <a:txBody>
                    <a:bodyPr/>
                    <a:lstStyle/>
                    <a:p>
                      <a:pPr rtl="0" fontAlgn="b"/>
                      <a:endParaRPr lang="en-AE" sz="800" dirty="0">
                        <a:effectLst/>
                      </a:endParaRPr>
                    </a:p>
                  </a:txBody>
                  <a:tcPr marL="1510" marR="1510" marT="1007" marB="100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- fc.bias: Adds bias to class predictions (29,).</a:t>
                      </a:r>
                    </a:p>
                  </a:txBody>
                  <a:tcPr marL="0" marR="0" marT="1007" marB="1007" anchor="b">
                    <a:lnL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D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1252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C8CAB4-CD22-7AEA-DB6D-C6DF1D71B085}"/>
              </a:ext>
            </a:extLst>
          </p:cNvPr>
          <p:cNvSpPr txBox="1"/>
          <p:nvPr/>
        </p:nvSpPr>
        <p:spPr>
          <a:xfrm>
            <a:off x="4074161" y="1857662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PiT ViT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FE987-38E3-2746-DFF6-0311FAEC8479}"/>
              </a:ext>
            </a:extLst>
          </p:cNvPr>
          <p:cNvSpPr txBox="1"/>
          <p:nvPr/>
        </p:nvSpPr>
        <p:spPr>
          <a:xfrm>
            <a:off x="323272" y="2074928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DD573-6B21-C404-FB79-9A82BF6A88CF}"/>
              </a:ext>
            </a:extLst>
          </p:cNvPr>
          <p:cNvSpPr txBox="1"/>
          <p:nvPr/>
        </p:nvSpPr>
        <p:spPr>
          <a:xfrm>
            <a:off x="8103376" y="1996932"/>
            <a:ext cx="611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501788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</TotalTime>
  <Words>2050</Words>
  <Application>Microsoft Office PowerPoint</Application>
  <PresentationFormat>Widescreen</PresentationFormat>
  <Paragraphs>206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Candara</vt:lpstr>
      <vt:lpstr>Times New Roman</vt:lpstr>
      <vt:lpstr>Retrospect</vt:lpstr>
      <vt:lpstr>Pooling-Based Vision Transformer (PiT) for Enhanced Plant Disease Classification</vt:lpstr>
      <vt:lpstr>Introduction</vt:lpstr>
      <vt:lpstr>Problem Statement</vt:lpstr>
      <vt:lpstr>Literature Review</vt:lpstr>
      <vt:lpstr>Literature Review</vt:lpstr>
      <vt:lpstr>Methodology</vt:lpstr>
      <vt:lpstr>Implementation</vt:lpstr>
      <vt:lpstr>Implementation</vt:lpstr>
      <vt:lpstr>Implementation</vt:lpstr>
      <vt:lpstr>Implementation</vt:lpstr>
      <vt:lpstr>Implementation</vt:lpstr>
      <vt:lpstr>Your Results</vt:lpstr>
      <vt:lpstr>Your Results</vt:lpstr>
      <vt:lpstr>Your Results</vt:lpstr>
      <vt:lpstr>Performance evaluation</vt:lpstr>
      <vt:lpstr>Performance evaluation</vt:lpstr>
      <vt:lpstr>Performance evaluation</vt:lpstr>
      <vt:lpstr>Performance evaluation</vt:lpstr>
      <vt:lpstr>Discussion</vt:lpstr>
      <vt:lpstr>Work Division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Omar Arif</dc:creator>
  <cp:lastModifiedBy>Siva Durga Adduri</cp:lastModifiedBy>
  <cp:revision>38</cp:revision>
  <dcterms:created xsi:type="dcterms:W3CDTF">2019-10-30T06:18:52Z</dcterms:created>
  <dcterms:modified xsi:type="dcterms:W3CDTF">2024-11-26T04:25:33Z</dcterms:modified>
</cp:coreProperties>
</file>